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Objects="1">
      <p:cViewPr varScale="1">
        <p:scale>
          <a:sx n="103" d="100"/>
          <a:sy n="103" d="100"/>
        </p:scale>
        <p:origin x="-80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interSettings" Target="printerSettings/printerSettings1.bin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theme" Target="theme/theme1.xml"/><Relationship Id="rId15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68A1F-4C16-3A4B-AC3B-C4A7D44978F1}" type="datetimeFigureOut">
              <a:rPr lang="en-US" smtClean="0"/>
              <a:pPr/>
              <a:t>9/7/17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68A1F-4C16-3A4B-AC3B-C4A7D44978F1}" type="datetimeFigureOut">
              <a:rPr lang="en-US" smtClean="0"/>
              <a:pPr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AB91-10BA-8640-8973-DDA20D5E0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68A1F-4C16-3A4B-AC3B-C4A7D44978F1}" type="datetimeFigureOut">
              <a:rPr lang="en-US" smtClean="0"/>
              <a:pPr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AB91-10BA-8640-8973-DDA20D5E0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68A1F-4C16-3A4B-AC3B-C4A7D44978F1}" type="datetimeFigureOut">
              <a:rPr lang="en-US" smtClean="0"/>
              <a:pPr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AB91-10BA-8640-8973-DDA20D5E0C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68A1F-4C16-3A4B-AC3B-C4A7D44978F1}" type="datetimeFigureOut">
              <a:rPr lang="en-US" smtClean="0"/>
              <a:pPr/>
              <a:t>9/7/17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E4AB91-10BA-8640-8973-DDA20D5E0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68A1F-4C16-3A4B-AC3B-C4A7D44978F1}" type="datetimeFigureOut">
              <a:rPr lang="en-US" smtClean="0"/>
              <a:pPr/>
              <a:t>9/7/17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AB91-10BA-8640-8973-DDA20D5E0C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68A1F-4C16-3A4B-AC3B-C4A7D44978F1}" type="datetimeFigureOut">
              <a:rPr lang="en-US" smtClean="0"/>
              <a:pPr/>
              <a:t>9/7/17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AB91-10BA-8640-8973-DDA20D5E0C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68A1F-4C16-3A4B-AC3B-C4A7D44978F1}" type="datetimeFigureOut">
              <a:rPr lang="en-US" smtClean="0"/>
              <a:pPr/>
              <a:t>9/7/17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AB91-10BA-8640-8973-DDA20D5E0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68A1F-4C16-3A4B-AC3B-C4A7D44978F1}" type="datetimeFigureOut">
              <a:rPr lang="en-US" smtClean="0"/>
              <a:pPr/>
              <a:t>9/7/17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E4AB91-10BA-8640-8973-DDA20D5E0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68A1F-4C16-3A4B-AC3B-C4A7D44978F1}" type="datetimeFigureOut">
              <a:rPr lang="en-US" smtClean="0"/>
              <a:pPr/>
              <a:t>9/7/17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DB93A9-DE17-42E8-A366-46C30944BF1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168A1F-4C16-3A4B-AC3B-C4A7D44978F1}" type="datetimeFigureOut">
              <a:rPr lang="en-US" smtClean="0"/>
              <a:pPr/>
              <a:t>9/7/17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58E4AB91-10BA-8640-8973-DDA20D5E0CBD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2168A1F-4C16-3A4B-AC3B-C4A7D44978F1}" type="datetimeFigureOut">
              <a:rPr lang="en-US" smtClean="0"/>
              <a:pPr/>
              <a:t>9/7/17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58E4AB91-10BA-8640-8973-DDA20D5E0CB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562600"/>
            <a:ext cx="7342188" cy="1752600"/>
          </a:xfrm>
        </p:spPr>
        <p:txBody>
          <a:bodyPr>
            <a:normAutofit/>
          </a:bodyPr>
          <a:lstStyle/>
          <a:p>
            <a:r>
              <a:rPr lang="en-US" sz="3600" b="1" dirty="0" smtClean="0">
                <a:latin typeface="Calibri"/>
                <a:cs typeface="Calibri"/>
              </a:rPr>
              <a:t>2017-2018 </a:t>
            </a:r>
            <a:r>
              <a:rPr lang="en-US" sz="3600" b="1" dirty="0" smtClean="0">
                <a:latin typeface="Calibri"/>
                <a:cs typeface="Calibri"/>
              </a:rPr>
              <a:t>Season</a:t>
            </a:r>
            <a:endParaRPr lang="en-US" sz="3600" b="1" dirty="0">
              <a:latin typeface="Calibri"/>
              <a:cs typeface="Calibri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295400"/>
            <a:ext cx="9144000" cy="1924050"/>
          </a:xfrm>
        </p:spPr>
        <p:txBody>
          <a:bodyPr>
            <a:noAutofit/>
          </a:bodyPr>
          <a:lstStyle/>
          <a:p>
            <a:r>
              <a:rPr lang="en-US" sz="6000" dirty="0" smtClean="0"/>
              <a:t>Helen Ruffin Reading Bowl</a:t>
            </a:r>
            <a:endParaRPr lang="en-US" sz="6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52800" y="3657600"/>
            <a:ext cx="2540000" cy="15494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HRRB at Brandon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>
                <a:latin typeface="Calibri"/>
                <a:cs typeface="Calibri"/>
              </a:rPr>
              <a:t>9</a:t>
            </a:r>
            <a:r>
              <a:rPr lang="en-US" baseline="30000" dirty="0" smtClean="0">
                <a:latin typeface="Calibri"/>
                <a:cs typeface="Calibri"/>
              </a:rPr>
              <a:t>th</a:t>
            </a:r>
            <a:r>
              <a:rPr lang="en-US" dirty="0" smtClean="0">
                <a:latin typeface="Calibri"/>
                <a:cs typeface="Calibri"/>
              </a:rPr>
              <a:t> </a:t>
            </a:r>
            <a:r>
              <a:rPr lang="en-US" dirty="0" smtClean="0">
                <a:latin typeface="Calibri"/>
                <a:cs typeface="Calibri"/>
              </a:rPr>
              <a:t>year competing</a:t>
            </a:r>
          </a:p>
          <a:p>
            <a:r>
              <a:rPr lang="en-US" dirty="0" smtClean="0">
                <a:latin typeface="Calibri"/>
                <a:cs typeface="Calibri"/>
              </a:rPr>
              <a:t>4</a:t>
            </a:r>
            <a:r>
              <a:rPr lang="en-US" baseline="30000" dirty="0" smtClean="0">
                <a:latin typeface="Calibri"/>
                <a:cs typeface="Calibri"/>
              </a:rPr>
              <a:t>th</a:t>
            </a:r>
            <a:r>
              <a:rPr lang="en-US" dirty="0" smtClean="0">
                <a:latin typeface="Calibri"/>
                <a:cs typeface="Calibri"/>
              </a:rPr>
              <a:t> and 5</a:t>
            </a:r>
            <a:r>
              <a:rPr lang="en-US" baseline="30000" dirty="0" smtClean="0">
                <a:latin typeface="Calibri"/>
                <a:cs typeface="Calibri"/>
              </a:rPr>
              <a:t>th</a:t>
            </a:r>
            <a:r>
              <a:rPr lang="en-US" dirty="0" smtClean="0">
                <a:latin typeface="Calibri"/>
                <a:cs typeface="Calibri"/>
              </a:rPr>
              <a:t> grade students</a:t>
            </a:r>
          </a:p>
          <a:p>
            <a:r>
              <a:rPr lang="en-US" dirty="0" smtClean="0">
                <a:latin typeface="Calibri"/>
                <a:cs typeface="Calibri"/>
              </a:rPr>
              <a:t>Ms. </a:t>
            </a:r>
            <a:r>
              <a:rPr lang="en-US" dirty="0" smtClean="0">
                <a:latin typeface="Calibri"/>
                <a:cs typeface="Calibri"/>
              </a:rPr>
              <a:t>Waddell, Ms. Brown, &amp; Mrs. Ingram</a:t>
            </a:r>
          </a:p>
          <a:p>
            <a:r>
              <a:rPr lang="en-US" dirty="0" smtClean="0">
                <a:latin typeface="Calibri"/>
                <a:cs typeface="Calibri"/>
              </a:rPr>
              <a:t>Meet </a:t>
            </a:r>
            <a:r>
              <a:rPr lang="en-US" dirty="0" smtClean="0">
                <a:latin typeface="Calibri"/>
                <a:cs typeface="Calibri"/>
              </a:rPr>
              <a:t>in the media center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Thursdays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3:00 – 4:00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Team of ten students</a:t>
            </a:r>
          </a:p>
          <a:p>
            <a:r>
              <a:rPr lang="en-US" dirty="0" smtClean="0">
                <a:latin typeface="Calibri"/>
                <a:cs typeface="Calibri"/>
              </a:rPr>
              <a:t>Team Shirt </a:t>
            </a:r>
          </a:p>
          <a:p>
            <a:pPr lvl="1">
              <a:buNone/>
            </a:pPr>
            <a:endParaRPr lang="en-US" dirty="0" smtClean="0"/>
          </a:p>
        </p:txBody>
      </p:sp>
      <p:pic>
        <p:nvPicPr>
          <p:cNvPr id="4" name="Picture 3" descr="MB_2c_logo.pd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72200" y="381000"/>
            <a:ext cx="2743200" cy="27432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Try outs!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4800" b="1" dirty="0" smtClean="0">
                <a:solidFill>
                  <a:srgbClr val="FF0000"/>
                </a:solidFill>
                <a:latin typeface="Calibri"/>
                <a:cs typeface="Calibri"/>
              </a:rPr>
              <a:t>Team selected: Date TBD</a:t>
            </a:r>
            <a:endParaRPr lang="en-US" sz="4800" b="1" baseline="30000" dirty="0" smtClean="0">
              <a:solidFill>
                <a:srgbClr val="FF0000"/>
              </a:solidFill>
              <a:latin typeface="Calibri"/>
              <a:cs typeface="Calibri"/>
            </a:endParaRPr>
          </a:p>
          <a:p>
            <a:pPr>
              <a:buNone/>
            </a:pPr>
            <a:endParaRPr lang="en-US" baseline="30000" dirty="0" smtClean="0">
              <a:latin typeface="Calibri"/>
              <a:cs typeface="Calibri"/>
            </a:endParaRPr>
          </a:p>
          <a:p>
            <a:pPr>
              <a:buNone/>
            </a:pPr>
            <a:r>
              <a:rPr lang="en-US" b="1" i="1" dirty="0" smtClean="0">
                <a:latin typeface="Calibri"/>
                <a:cs typeface="Calibri"/>
              </a:rPr>
              <a:t>‘Top 10’ Readers Based on the following criteria:</a:t>
            </a:r>
          </a:p>
          <a:p>
            <a:r>
              <a:rPr lang="en-US" dirty="0" smtClean="0">
                <a:latin typeface="Calibri"/>
                <a:cs typeface="Calibri"/>
              </a:rPr>
              <a:t>Read as many books as you can</a:t>
            </a:r>
          </a:p>
          <a:p>
            <a:r>
              <a:rPr lang="en-US" dirty="0" smtClean="0">
                <a:latin typeface="Calibri"/>
                <a:cs typeface="Calibri"/>
              </a:rPr>
              <a:t>AR Quiz score</a:t>
            </a:r>
          </a:p>
          <a:p>
            <a:r>
              <a:rPr lang="en-US" dirty="0" smtClean="0">
                <a:latin typeface="Calibri"/>
                <a:cs typeface="Calibri"/>
              </a:rPr>
              <a:t>Turn in 10 Questions per book!</a:t>
            </a:r>
          </a:p>
          <a:p>
            <a:r>
              <a:rPr lang="en-US" dirty="0" smtClean="0">
                <a:latin typeface="Calibri"/>
                <a:cs typeface="Calibri"/>
              </a:rPr>
              <a:t>Attendance</a:t>
            </a:r>
          </a:p>
          <a:p>
            <a:r>
              <a:rPr lang="en-US" dirty="0" smtClean="0">
                <a:latin typeface="Calibri"/>
                <a:cs typeface="Calibri"/>
              </a:rPr>
              <a:t>Questions answered/competitiveness</a:t>
            </a:r>
            <a:endParaRPr lang="en-US" dirty="0">
              <a:latin typeface="Calibri"/>
              <a:cs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4600" y="3276600"/>
            <a:ext cx="2552700" cy="31877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>
                <a:latin typeface="Calibri"/>
                <a:cs typeface="Calibri"/>
              </a:rPr>
              <a:t>District Level: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Compete against other APS schools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Location: TBD</a:t>
            </a:r>
            <a:endParaRPr lang="en-US" dirty="0" smtClean="0">
              <a:latin typeface="Calibri"/>
              <a:cs typeface="Calibri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Saturday, January 27</a:t>
            </a:r>
            <a:endParaRPr lang="en-US" dirty="0" smtClean="0">
              <a:latin typeface="Calibri"/>
              <a:cs typeface="Calibri"/>
            </a:endParaRPr>
          </a:p>
          <a:p>
            <a:pPr lvl="1"/>
            <a:r>
              <a:rPr lang="en-US" dirty="0" smtClean="0">
                <a:latin typeface="Calibri"/>
                <a:cs typeface="Calibri"/>
              </a:rPr>
              <a:t>9am </a:t>
            </a:r>
            <a:r>
              <a:rPr lang="en-US" dirty="0" smtClean="0">
                <a:latin typeface="Calibri"/>
                <a:cs typeface="Calibri"/>
              </a:rPr>
              <a:t>– </a:t>
            </a:r>
            <a:r>
              <a:rPr lang="en-US" dirty="0" smtClean="0">
                <a:latin typeface="Calibri"/>
                <a:cs typeface="Calibri"/>
              </a:rPr>
              <a:t>12:30pm</a:t>
            </a:r>
            <a:endParaRPr lang="en-US" dirty="0" smtClean="0">
              <a:latin typeface="Calibri"/>
              <a:cs typeface="Calibri"/>
            </a:endParaRPr>
          </a:p>
          <a:p>
            <a:pPr lvl="1">
              <a:buNone/>
            </a:pPr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Regional Level: 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Compete against other school districts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Clayton State Univ., Morrow, GA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Date TBD</a:t>
            </a:r>
          </a:p>
          <a:p>
            <a:pPr lvl="1"/>
            <a:r>
              <a:rPr lang="en-US" dirty="0" smtClean="0">
                <a:latin typeface="Calibri"/>
                <a:cs typeface="Calibri"/>
              </a:rPr>
              <a:t>Morning – Time TBD</a:t>
            </a:r>
          </a:p>
          <a:p>
            <a:pPr lvl="1">
              <a:buNone/>
            </a:pPr>
            <a:endParaRPr lang="en-US" dirty="0">
              <a:latin typeface="Calibri"/>
              <a:cs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3429000"/>
            <a:ext cx="2077103" cy="2819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Competitions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 vert="horz">
            <a:normAutofit lnSpcReduction="10000"/>
          </a:bodyPr>
          <a:lstStyle/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Divisionals</a:t>
            </a: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: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Compete against other districts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Location TBD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Saturday, February TBD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Morning – Time TBD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274320" marR="0" lvl="0" indent="-274320" algn="l" defTabSz="914400" rtl="0" eaLnBrk="1" fontAlgn="auto" latinLnBrk="0" hangingPunct="1">
              <a:lnSpc>
                <a:spcPct val="100000"/>
              </a:lnSpc>
              <a:spcBef>
                <a:spcPts val="580"/>
              </a:spcBef>
              <a:spcAft>
                <a:spcPts val="0"/>
              </a:spcAft>
              <a:buClr>
                <a:schemeClr val="accent1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State Finals: 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Compete against other school in the state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University of GA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Saturday, March </a:t>
            </a:r>
            <a:r>
              <a:rPr lang="en-US" sz="2400" noProof="0" dirty="0" smtClean="0">
                <a:latin typeface="Calibri"/>
                <a:cs typeface="Calibri"/>
              </a:rPr>
              <a:t>TBD</a:t>
            </a:r>
            <a:endParaRPr kumimoji="0" lang="en-US" sz="24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Char char="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Morning – Time TBD</a:t>
            </a:r>
          </a:p>
          <a:p>
            <a:pPr marL="548640" marR="0" lvl="1" indent="-228600" algn="l" defTabSz="914400" rtl="0" eaLnBrk="1" fontAlgn="auto" latinLnBrk="0" hangingPunct="1">
              <a:lnSpc>
                <a:spcPct val="100000"/>
              </a:lnSpc>
              <a:spcBef>
                <a:spcPts val="370"/>
              </a:spcBef>
              <a:spcAft>
                <a:spcPts val="0"/>
              </a:spcAft>
              <a:buClr>
                <a:schemeClr val="accent2"/>
              </a:buClr>
              <a:buSzPct val="85000"/>
              <a:buFont typeface="Wingdings 2"/>
              <a:buNone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1800" y="3429000"/>
            <a:ext cx="2077103" cy="28196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-152400"/>
            <a:ext cx="9144000" cy="1143000"/>
          </a:xfrm>
        </p:spPr>
        <p:txBody>
          <a:bodyPr/>
          <a:lstStyle/>
          <a:p>
            <a:pPr algn="ctr"/>
            <a:r>
              <a:rPr lang="en-US" dirty="0" smtClean="0"/>
              <a:t>Book List – </a:t>
            </a:r>
            <a:r>
              <a:rPr lang="en-US" dirty="0" smtClean="0"/>
              <a:t>20 </a:t>
            </a:r>
            <a:r>
              <a:rPr lang="en-US" dirty="0" smtClean="0"/>
              <a:t>Titles!</a:t>
            </a:r>
            <a:endParaRPr lang="en-US" dirty="0"/>
          </a:p>
        </p:txBody>
      </p:sp>
      <p:pic>
        <p:nvPicPr>
          <p:cNvPr id="6" name="Picture 5" descr="Screenshot 2017-09-07 11.12.5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872556"/>
            <a:ext cx="5816600" cy="58838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Competition Procedures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>
                <a:latin typeface="Calibri"/>
                <a:cs typeface="Calibri"/>
              </a:rPr>
              <a:t>At the competitions….</a:t>
            </a:r>
          </a:p>
          <a:p>
            <a:r>
              <a:rPr lang="en-US" dirty="0" smtClean="0">
                <a:latin typeface="Calibri"/>
                <a:cs typeface="Calibri"/>
              </a:rPr>
              <a:t>We will participate in 6 rounds.</a:t>
            </a:r>
          </a:p>
          <a:p>
            <a:r>
              <a:rPr lang="en-US" dirty="0" smtClean="0">
                <a:latin typeface="Calibri"/>
                <a:cs typeface="Calibri"/>
              </a:rPr>
              <a:t>Each round will consist of 10 questions.</a:t>
            </a:r>
          </a:p>
          <a:p>
            <a:r>
              <a:rPr lang="en-US" dirty="0" smtClean="0">
                <a:latin typeface="Calibri"/>
                <a:cs typeface="Calibri"/>
              </a:rPr>
              <a:t>5 players each round (we will switch out players every round – you won’t compete in all 6 rounds…unless you’re on a roll! </a:t>
            </a:r>
            <a:r>
              <a:rPr lang="en-US" dirty="0" err="1" smtClean="0">
                <a:latin typeface="Calibri"/>
                <a:cs typeface="Calibri"/>
                <a:sym typeface="Wingdings"/>
              </a:rPr>
              <a:t></a:t>
            </a:r>
            <a:r>
              <a:rPr lang="en-US" dirty="0" smtClean="0">
                <a:latin typeface="Calibri"/>
                <a:cs typeface="Calibri"/>
                <a:sym typeface="Wingdings"/>
              </a:rPr>
              <a:t>).</a:t>
            </a:r>
          </a:p>
          <a:p>
            <a:r>
              <a:rPr lang="en-US" dirty="0" smtClean="0">
                <a:latin typeface="Calibri"/>
                <a:cs typeface="Calibri"/>
                <a:sym typeface="Wingdings"/>
              </a:rPr>
              <a:t>Teams will receive 10 points for each correct answer.</a:t>
            </a:r>
          </a:p>
          <a:p>
            <a:r>
              <a:rPr lang="en-US" dirty="0" smtClean="0">
                <a:latin typeface="Calibri"/>
                <a:cs typeface="Calibri"/>
                <a:sym typeface="Wingdings"/>
              </a:rPr>
              <a:t>There are no penalties for wrong answers.</a:t>
            </a:r>
          </a:p>
          <a:p>
            <a:endParaRPr lang="en-US" dirty="0" smtClean="0">
              <a:latin typeface="Calibri"/>
              <a:cs typeface="Calibri"/>
            </a:endParaRPr>
          </a:p>
          <a:p>
            <a:endParaRPr lang="en-US" dirty="0">
              <a:latin typeface="Calibri"/>
              <a:cs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600108" y="528994"/>
            <a:ext cx="1676400" cy="16891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Competition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endParaRPr lang="en-US" dirty="0" smtClean="0">
              <a:latin typeface="Calibri"/>
              <a:cs typeface="Calibri"/>
            </a:endParaRPr>
          </a:p>
          <a:p>
            <a:r>
              <a:rPr lang="en-US" dirty="0" smtClean="0">
                <a:latin typeface="Calibri"/>
                <a:cs typeface="Calibri"/>
              </a:rPr>
              <a:t>Buzzer (you can hold it during the round you are in)</a:t>
            </a:r>
          </a:p>
          <a:p>
            <a:r>
              <a:rPr lang="en-US" dirty="0" smtClean="0">
                <a:latin typeface="Calibri"/>
                <a:cs typeface="Calibri"/>
              </a:rPr>
              <a:t>When you buzz in, the judge will call on you before you answer.</a:t>
            </a:r>
          </a:p>
          <a:p>
            <a:r>
              <a:rPr lang="en-US" dirty="0" smtClean="0">
                <a:latin typeface="Calibri"/>
                <a:cs typeface="Calibri"/>
              </a:rPr>
              <a:t>10 seconds to answer.</a:t>
            </a:r>
          </a:p>
          <a:p>
            <a:r>
              <a:rPr lang="en-US" dirty="0" smtClean="0">
                <a:latin typeface="Calibri"/>
                <a:cs typeface="Calibri"/>
              </a:rPr>
              <a:t>If the answer is incorrect, the other team will get a chance to answer the question.</a:t>
            </a:r>
          </a:p>
          <a:p>
            <a:r>
              <a:rPr lang="en-US" dirty="0" smtClean="0">
                <a:latin typeface="Calibri"/>
                <a:cs typeface="Calibri"/>
              </a:rPr>
              <a:t>If you buzz in before the question is finished being asked, the judge will stop and you have to answer.</a:t>
            </a:r>
          </a:p>
          <a:p>
            <a:r>
              <a:rPr lang="en-US" dirty="0" smtClean="0">
                <a:latin typeface="Calibri"/>
                <a:cs typeface="Calibri"/>
              </a:rPr>
              <a:t>If you have a question or concern during a round, you must tell Ms. Waddell or Ms. Richards and we will tell the judges.  </a:t>
            </a:r>
            <a:endParaRPr lang="en-US" dirty="0">
              <a:latin typeface="Calibri"/>
              <a:cs typeface="Calibri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5600" y="274638"/>
            <a:ext cx="2641600" cy="13827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Sample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 lvl="0">
              <a:buNone/>
            </a:pPr>
            <a:r>
              <a:rPr lang="en-US" dirty="0" smtClean="0">
                <a:latin typeface="Calibri"/>
                <a:cs typeface="Calibri"/>
              </a:rPr>
              <a:t>Q:  What is the mystery letter that</a:t>
            </a:r>
          </a:p>
          <a:p>
            <a:pPr lvl="0">
              <a:buNone/>
            </a:pPr>
            <a:r>
              <a:rPr lang="en-US" dirty="0" smtClean="0">
                <a:latin typeface="Calibri"/>
                <a:cs typeface="Calibri"/>
              </a:rPr>
              <a:t> is on the back of Ali’s mom’s torn photograph?</a:t>
            </a:r>
          </a:p>
          <a:p>
            <a:pPr>
              <a:buNone/>
            </a:pPr>
            <a:r>
              <a:rPr lang="en-US" dirty="0" smtClean="0">
                <a:latin typeface="Calibri"/>
                <a:cs typeface="Calibri"/>
              </a:rPr>
              <a:t>A:  “T”          pg. 2</a:t>
            </a:r>
          </a:p>
          <a:p>
            <a:pPr>
              <a:buNone/>
            </a:pPr>
            <a:r>
              <a:rPr lang="en-US" dirty="0" smtClean="0">
                <a:latin typeface="Calibri"/>
                <a:cs typeface="Calibri"/>
              </a:rPr>
              <a:t> </a:t>
            </a:r>
          </a:p>
          <a:p>
            <a:pPr lvl="0">
              <a:buNone/>
            </a:pPr>
            <a:r>
              <a:rPr lang="en-US" dirty="0" smtClean="0">
                <a:latin typeface="Calibri"/>
                <a:cs typeface="Calibri"/>
              </a:rPr>
              <a:t>Q:  What is the name of the book that Emma likes to be read from frequently?</a:t>
            </a:r>
          </a:p>
          <a:p>
            <a:pPr>
              <a:buNone/>
            </a:pPr>
            <a:r>
              <a:rPr lang="en-US" dirty="0" smtClean="0">
                <a:latin typeface="Calibri"/>
                <a:cs typeface="Calibri"/>
              </a:rPr>
              <a:t>A:  The Lonely Doll      pg. 9</a:t>
            </a:r>
          </a:p>
          <a:p>
            <a:pPr lvl="0">
              <a:buNone/>
            </a:pPr>
            <a:endParaRPr lang="en-US" dirty="0" smtClean="0">
              <a:latin typeface="Calibri"/>
              <a:cs typeface="Calibri"/>
            </a:endParaRPr>
          </a:p>
          <a:p>
            <a:pPr lvl="0">
              <a:buNone/>
            </a:pPr>
            <a:r>
              <a:rPr lang="en-US" dirty="0" smtClean="0">
                <a:latin typeface="Calibri"/>
                <a:cs typeface="Calibri"/>
              </a:rPr>
              <a:t>Q:  What was Sissy wearing when she first met Ali and Emma, and consistently wears throughout the book?</a:t>
            </a:r>
          </a:p>
          <a:p>
            <a:pPr lvl="0">
              <a:buNone/>
            </a:pPr>
            <a:r>
              <a:rPr lang="en-US" dirty="0" smtClean="0">
                <a:latin typeface="Calibri"/>
                <a:cs typeface="Calibri"/>
              </a:rPr>
              <a:t>A:  Her faded blue bathing suit      pg. 38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244997">
            <a:off x="6593537" y="578602"/>
            <a:ext cx="2022554" cy="2201291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Equity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ＭＳ ゴシック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ヒラギノ明朝 Pro W3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Equity.thmx</Template>
  <TotalTime>405</TotalTime>
  <Words>380</Words>
  <Application>Microsoft Macintosh PowerPoint</Application>
  <PresentationFormat>On-screen Show (4:3)</PresentationFormat>
  <Paragraphs>70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Equity</vt:lpstr>
      <vt:lpstr>Helen Ruffin Reading Bowl</vt:lpstr>
      <vt:lpstr>HRRB at Brandon</vt:lpstr>
      <vt:lpstr>Try outs!</vt:lpstr>
      <vt:lpstr>Competitions</vt:lpstr>
      <vt:lpstr>Competitions</vt:lpstr>
      <vt:lpstr>Book List – 20 Titles!</vt:lpstr>
      <vt:lpstr>Competition Procedures</vt:lpstr>
      <vt:lpstr>Competition Rules</vt:lpstr>
      <vt:lpstr>Sample Questions</vt:lpstr>
    </vt:vector>
  </TitlesOfParts>
  <Company>Atlanta Public School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Helen Ruffin Reading Bowl</dc:title>
  <dc:creator>maintenance</dc:creator>
  <cp:lastModifiedBy>maintenance</cp:lastModifiedBy>
  <cp:revision>15</cp:revision>
  <dcterms:created xsi:type="dcterms:W3CDTF">2012-08-03T18:22:59Z</dcterms:created>
  <dcterms:modified xsi:type="dcterms:W3CDTF">2017-09-07T15:13:45Z</dcterms:modified>
</cp:coreProperties>
</file>